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76" r:id="rId5"/>
    <p:sldId id="277" r:id="rId6"/>
    <p:sldId id="268" r:id="rId7"/>
    <p:sldId id="278" r:id="rId8"/>
    <p:sldId id="279" r:id="rId9"/>
    <p:sldId id="280" r:id="rId10"/>
    <p:sldId id="281" r:id="rId11"/>
    <p:sldId id="263" r:id="rId12"/>
    <p:sldId id="283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124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7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47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5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65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840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52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87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09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465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2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42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350813"/>
            <a:ext cx="55446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262673"/>
              </a:solidFill>
              <a:effectLst/>
              <a:uLnTx/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Times New Roman" pitchFamily="18"/>
                <a:cs typeface="Times New Roman" pitchFamily="18"/>
              </a:rPr>
              <a:t>Экологическое воспитание детей раннего дошкольного возраста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="1" i="1" kern="0" dirty="0">
              <a:solidFill>
                <a:srgbClr val="262673"/>
              </a:solidFill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kern="0" dirty="0" smtClean="0">
                <a:solidFill>
                  <a:srgbClr val="262673"/>
                </a:solidFill>
                <a:latin typeface="Times New Roman" pitchFamily="18"/>
                <a:cs typeface="Times New Roman" pitchFamily="18"/>
              </a:rPr>
              <a:t>Подготовила: Грачева Н.М.</a:t>
            </a:r>
            <a:endParaRPr kumimoji="0" lang="ru-RU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2904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760" y="260648"/>
            <a:ext cx="889248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«Комнатные растения»</a:t>
            </a:r>
          </a:p>
          <a:p>
            <a:pPr algn="ctr"/>
            <a:r>
              <a:rPr lang="ru-RU" sz="2000" b="1" i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Цель: Дать элементарное представление о комнатных растениях (корень, стебель, листья). Учить заботиться о растениях.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</a:rPr>
              <a:t>В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Calibri"/>
              </a:rPr>
              <a:t>оспитывать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</a:rPr>
              <a:t>бережное отношение к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Calibri"/>
              </a:rPr>
              <a:t>растениям.</a:t>
            </a:r>
            <a:r>
              <a:rPr lang="ru-RU" sz="2000" b="1" i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 </a:t>
            </a:r>
          </a:p>
          <a:p>
            <a:pPr algn="ctr"/>
            <a:endParaRPr lang="ru-RU" sz="32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41" y="4113522"/>
            <a:ext cx="2951163" cy="221932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74613"/>
            <a:ext cx="3096344" cy="2321841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24" y="4113522"/>
            <a:ext cx="2663317" cy="224885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C:\Users\пк\Desktop\НАТАЛИ копия\ясли\разное фото ясли\Фото-01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r="15602"/>
          <a:stretch/>
        </p:blipFill>
        <p:spPr bwMode="auto">
          <a:xfrm rot="5400000">
            <a:off x="368090" y="1774067"/>
            <a:ext cx="2714419" cy="251551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821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91328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6842" y="108573"/>
            <a:ext cx="4910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kern="0" dirty="0" smtClean="0">
                <a:solidFill>
                  <a:schemeClr val="bg1"/>
                </a:solidFill>
                <a:latin typeface="Times New Roman" pitchFamily="18"/>
                <a:cs typeface="Times New Roman" pitchFamily="18"/>
              </a:rPr>
              <a:t>«Наблюдения в природе»</a:t>
            </a:r>
            <a:endParaRPr lang="ru-RU" sz="3200" b="1" kern="0" dirty="0">
              <a:solidFill>
                <a:schemeClr val="bg1"/>
              </a:solidFill>
              <a:latin typeface="Times New Roman" pitchFamily="18"/>
              <a:cs typeface="Times New Roman" pitchFamily="18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32" y="764704"/>
            <a:ext cx="3930820" cy="2947424"/>
          </a:xfrm>
          <a:prstGeom prst="rect">
            <a:avLst/>
          </a:prstGeom>
          <a:noFill/>
          <a:ln w="508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05064"/>
            <a:ext cx="3763487" cy="258811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t="6026" r="3731" b="5468"/>
          <a:stretch/>
        </p:blipFill>
        <p:spPr bwMode="auto">
          <a:xfrm>
            <a:off x="5447744" y="776297"/>
            <a:ext cx="3158836" cy="203661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556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331788"/>
            <a:ext cx="8242300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5521" y="836712"/>
            <a:ext cx="7238848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Экологическое воспитание детей является важным звеном в дошкольном воспитании, именно в дошкольном возрасте формируются эмоциональные впечатления о природе и социуме, накапливаются представления о разных формах жизни, формируется основа экологического мышления, сознания и культуры.</a:t>
            </a:r>
            <a:endParaRPr lang="ru-RU" sz="24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3581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356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1340768"/>
            <a:ext cx="66247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spcBef>
                <a:spcPts val="700"/>
              </a:spcBef>
              <a:buSzPct val="100000"/>
            </a:pPr>
            <a:r>
              <a:rPr lang="ru-RU" sz="2800" b="1" i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/>
                <a:cs typeface="Times New Roman" pitchFamily="18"/>
              </a:rPr>
              <a:t>    </a:t>
            </a:r>
            <a:r>
              <a:rPr lang="ru-RU" sz="2800" b="1" i="1" u="sng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/>
                <a:cs typeface="Times New Roman" pitchFamily="18"/>
              </a:rPr>
              <a:t>Ранний </a:t>
            </a:r>
            <a:r>
              <a:rPr lang="ru-RU" sz="2800" b="1" i="1" u="sng" kern="0" dirty="0">
                <a:solidFill>
                  <a:schemeClr val="tx2">
                    <a:lumMod val="75000"/>
                  </a:schemeClr>
                </a:solidFill>
                <a:latin typeface="Times New Roman" pitchFamily="18"/>
                <a:cs typeface="Times New Roman" pitchFamily="18"/>
              </a:rPr>
              <a:t>возраст </a:t>
            </a:r>
            <a:r>
              <a:rPr lang="ru-RU" sz="2800" b="1" i="1" kern="0" dirty="0">
                <a:solidFill>
                  <a:schemeClr val="tx2">
                    <a:lumMod val="75000"/>
                  </a:schemeClr>
                </a:solidFill>
                <a:latin typeface="Times New Roman" pitchFamily="18"/>
                <a:cs typeface="Times New Roman" pitchFamily="18"/>
              </a:rPr>
              <a:t>- самое </a:t>
            </a:r>
            <a:r>
              <a:rPr lang="ru-RU" sz="2800" b="1" i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/>
                <a:cs typeface="Times New Roman" pitchFamily="18"/>
              </a:rPr>
              <a:t>благоприятное </a:t>
            </a:r>
            <a:r>
              <a:rPr lang="ru-RU" sz="2800" b="1" i="1" kern="0" dirty="0">
                <a:solidFill>
                  <a:schemeClr val="tx2">
                    <a:lumMod val="75000"/>
                  </a:schemeClr>
                </a:solidFill>
                <a:latin typeface="Times New Roman" pitchFamily="18"/>
                <a:cs typeface="Times New Roman" pitchFamily="18"/>
              </a:rPr>
              <a:t>время для сенсорного развития, для накопления представлений об окружающем мире. Начинать экологическое воспитание можно и нужно с момента поступления ребенка в детский сад.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11047" y="505166"/>
            <a:ext cx="5700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kern="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/>
                <a:cs typeface="Times New Roman" pitchFamily="18"/>
              </a:rPr>
              <a:t>Актуальность </a:t>
            </a:r>
            <a:r>
              <a:rPr lang="ru-RU" sz="3600" b="1" i="1" kern="0" dirty="0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/>
                <a:cs typeface="Times New Roman" pitchFamily="18"/>
              </a:rPr>
              <a:t>темы</a:t>
            </a:r>
            <a:endParaRPr lang="ru-RU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41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828055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hangingPunct="0">
              <a:spcBef>
                <a:spcPts val="800"/>
              </a:spcBef>
              <a:buSzPct val="100000"/>
            </a:pPr>
            <a:r>
              <a:rPr lang="ru-RU" sz="2400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ru-RU" sz="2400" b="1" u="sng" kern="0" dirty="0">
                <a:solidFill>
                  <a:schemeClr val="accent1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Цель:   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Воспитание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осознанно правильного отношения детей к природе,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формирования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у них элементарных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основ экологического сознания. 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2636912"/>
            <a:ext cx="7272808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0">
              <a:spcBef>
                <a:spcPts val="600"/>
              </a:spcBef>
              <a:buSzPct val="100000"/>
            </a:pPr>
            <a:r>
              <a:rPr lang="ru-RU" sz="2800" b="1" u="sng" kern="0" dirty="0">
                <a:solidFill>
                  <a:schemeClr val="accent1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Задачи:</a:t>
            </a:r>
          </a:p>
          <a:p>
            <a:pPr marL="342900" lvl="0" indent="-342900" hangingPunct="0"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заложить первые элементарные представления и ориентиры в мире природы;</a:t>
            </a:r>
          </a:p>
          <a:p>
            <a:pPr marL="342900" lvl="0" indent="-342900" hangingPunct="0"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способствовать развитию у детей познавательных и речевых умений;</a:t>
            </a:r>
          </a:p>
          <a:p>
            <a:pPr marL="342900" lvl="0" indent="-342900" hangingPunct="0"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ru-RU" sz="2400" b="1" kern="0" dirty="0">
                <a:solidFill>
                  <a:schemeClr val="accent1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воспитывать у детей гуманное и эстетическое отношение к природе.</a:t>
            </a:r>
          </a:p>
        </p:txBody>
      </p:sp>
    </p:spTree>
    <p:extLst>
      <p:ext uri="{BB962C8B-B14F-4D97-AF65-F5344CB8AC3E}">
        <p14:creationId xmlns:p14="http://schemas.microsoft.com/office/powerpoint/2010/main" val="33484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3"/>
            <a:ext cx="9144000" cy="686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260648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5400">
            <a:off x="380041" y="1138521"/>
            <a:ext cx="3179645" cy="21600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7598">
            <a:off x="5524900" y="1316179"/>
            <a:ext cx="3054676" cy="2160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2989">
            <a:off x="5421335" y="3919685"/>
            <a:ext cx="2875091" cy="21600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136" y="2355064"/>
            <a:ext cx="2273435" cy="21600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8207">
            <a:off x="1653443" y="4120050"/>
            <a:ext cx="2767865" cy="2160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77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260648"/>
            <a:ext cx="7848872" cy="2813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работы с родителями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kern="0" dirty="0" smtClean="0">
              <a:solidFill>
                <a:srgbClr val="002060"/>
              </a:solidFill>
              <a:latin typeface="Times New Roman" pitchFamily="18"/>
              <a:cs typeface="Times New Roman" pitchFamily="18"/>
            </a:endParaRPr>
          </a:p>
          <a:p>
            <a:pPr marL="342900" lvl="0" indent="-342900" hangingPunct="0">
              <a:spcBef>
                <a:spcPts val="500"/>
              </a:spcBef>
              <a:buSzPct val="100000"/>
              <a:buFont typeface="Wingdings" panose="05000000000000000000" pitchFamily="2" charset="2"/>
              <a:buChar char="Ø"/>
            </a:pPr>
            <a:r>
              <a:rPr lang="ru-RU" sz="2000" b="1" i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беседы </a:t>
            </a: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и консультации;</a:t>
            </a:r>
          </a:p>
          <a:p>
            <a:pPr marL="342900" lvl="0" indent="-342900" hangingPunct="0">
              <a:spcBef>
                <a:spcPts val="500"/>
              </a:spcBef>
              <a:buSzPct val="100000"/>
              <a:buFont typeface="Wingdings" panose="05000000000000000000" pitchFamily="2" charset="2"/>
              <a:buChar char="Ø"/>
            </a:pP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просьбы о помощи в оформлении и обогащении предметно-развивающей среды группы;</a:t>
            </a:r>
          </a:p>
          <a:p>
            <a:pPr marL="342900" lvl="0" indent="-342900" hangingPunct="0">
              <a:spcBef>
                <a:spcPts val="500"/>
              </a:spcBef>
              <a:buSzPct val="100000"/>
              <a:buFont typeface="Wingdings" panose="05000000000000000000" pitchFamily="2" charset="2"/>
              <a:buChar char="Ø"/>
            </a:pP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задания;</a:t>
            </a:r>
          </a:p>
          <a:p>
            <a:pPr marL="342900" lvl="0" indent="-342900" hangingPunct="0">
              <a:spcBef>
                <a:spcPts val="500"/>
              </a:spcBef>
              <a:buSzPct val="100000"/>
              <a:buFont typeface="Wingdings" panose="05000000000000000000" pitchFamily="2" charset="2"/>
              <a:buChar char="Ø"/>
            </a:pP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стенды и папки-передвижки;</a:t>
            </a:r>
          </a:p>
          <a:p>
            <a:pPr marL="342900" lvl="0" indent="-342900" hangingPunct="0">
              <a:spcBef>
                <a:spcPts val="500"/>
              </a:spcBef>
              <a:buSzPct val="100000"/>
              <a:buFont typeface="Wingdings" panose="05000000000000000000" pitchFamily="2" charset="2"/>
              <a:buChar char="Ø"/>
            </a:pP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участие в зимних постройках и </a:t>
            </a:r>
            <a:r>
              <a:rPr lang="ru-RU" sz="2000" b="1" i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конкурсах</a:t>
            </a:r>
            <a:r>
              <a:rPr lang="ru-RU" sz="2800" b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.</a:t>
            </a:r>
            <a:endParaRPr lang="ru-RU" sz="2800" b="1" kern="0" dirty="0">
              <a:solidFill>
                <a:srgbClr val="002060"/>
              </a:solidFill>
              <a:latin typeface="Times New Roman" pitchFamily="18"/>
              <a:cs typeface="Times New Roman" pitchFamily="18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28" y="4087626"/>
            <a:ext cx="2874024" cy="21600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753" y="1707995"/>
            <a:ext cx="1715899" cy="21600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84271"/>
            <a:ext cx="2887500" cy="2160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927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10081"/>
            <a:ext cx="849694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Методы работы с детьми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:</a:t>
            </a:r>
          </a:p>
          <a:p>
            <a:pPr marL="342900" lvl="0" indent="-342900" hangingPunct="0">
              <a:lnSpc>
                <a:spcPct val="8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наблюдения за живыми и неживыми объектами;</a:t>
            </a:r>
          </a:p>
          <a:p>
            <a:pPr marL="342900" lvl="0" indent="-342900" hangingPunct="0">
              <a:lnSpc>
                <a:spcPct val="8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опытно-экспериментальная деятельность;</a:t>
            </a:r>
          </a:p>
          <a:p>
            <a:pPr marL="342900" lvl="0" indent="-342900" hangingPunct="0">
              <a:lnSpc>
                <a:spcPct val="8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подвижные и дидактические игры;</a:t>
            </a:r>
          </a:p>
          <a:p>
            <a:pPr marL="342900" lvl="0" indent="-342900" hangingPunct="0">
              <a:lnSpc>
                <a:spcPct val="8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непосредственно образовательная деятельность;</a:t>
            </a:r>
          </a:p>
          <a:p>
            <a:pPr marL="342900" lvl="0" indent="-342900" hangingPunct="0">
              <a:lnSpc>
                <a:spcPct val="8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использование иллюстративно-наглядного материала;</a:t>
            </a:r>
          </a:p>
          <a:p>
            <a:pPr marL="342900" lvl="0" indent="-342900" hangingPunct="0">
              <a:lnSpc>
                <a:spcPct val="8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чтение художественной литературы;</a:t>
            </a:r>
          </a:p>
          <a:p>
            <a:pPr marL="342900" lvl="0" indent="-342900" hangingPunct="0">
              <a:lnSpc>
                <a:spcPct val="8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посильный труд в природе.</a:t>
            </a:r>
          </a:p>
          <a:p>
            <a:pPr lvl="0"/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52" y="2564904"/>
            <a:ext cx="3017099" cy="283712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пк\Desktop\НАТАЛИ копия\ясли\разное фото ясли\Фото-0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353" y="3457576"/>
            <a:ext cx="3492896" cy="261967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90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442" y="188640"/>
            <a:ext cx="883705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«Домик 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из песка для черепашки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», «Веселые пальчики»</a:t>
            </a:r>
            <a:r>
              <a:rPr lang="ru-RU" sz="24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ru-RU" sz="24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</a:b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Цель: знакомство со свойствами песка: сухой – сыплется, влажный – лепится</a:t>
            </a:r>
            <a:r>
              <a:rPr lang="ru-RU" sz="2000" b="1" i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. </a:t>
            </a:r>
            <a:r>
              <a:rPr lang="ru-RU" sz="2000" b="1" i="1" kern="0" dirty="0" smtClean="0">
                <a:solidFill>
                  <a:srgbClr val="002060"/>
                </a:solidFill>
                <a:latin typeface="Times New Roman" pitchFamily="18"/>
                <a:cs typeface="Arial"/>
              </a:rPr>
              <a:t>Показать </a:t>
            </a: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Arial"/>
              </a:rPr>
              <a:t>детям, что </a:t>
            </a:r>
            <a:r>
              <a:rPr lang="ru-RU" sz="2000" b="1" i="1" kern="0" dirty="0" smtClean="0">
                <a:solidFill>
                  <a:srgbClr val="002060"/>
                </a:solidFill>
                <a:latin typeface="Times New Roman" pitchFamily="18"/>
                <a:cs typeface="Arial"/>
              </a:rPr>
              <a:t>песком </a:t>
            </a: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Arial"/>
              </a:rPr>
              <a:t>можно рисовать. Развитие мелкой </a:t>
            </a:r>
            <a:r>
              <a:rPr lang="ru-RU" sz="2000" b="1" i="1" kern="0" dirty="0" smtClean="0">
                <a:solidFill>
                  <a:srgbClr val="002060"/>
                </a:solidFill>
                <a:latin typeface="Times New Roman" pitchFamily="18"/>
                <a:cs typeface="Arial"/>
              </a:rPr>
              <a:t>моторики рук.</a:t>
            </a:r>
            <a:endParaRPr lang="ru-RU" sz="2000" b="1" i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08259"/>
            <a:ext cx="2591335" cy="1789428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C:\Users\пк\Desktop\Новая папка\Фото-01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1" r="18651"/>
          <a:stretch/>
        </p:blipFill>
        <p:spPr bwMode="auto">
          <a:xfrm>
            <a:off x="6309709" y="3936778"/>
            <a:ext cx="1944216" cy="256090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к\Desktop\Новая папка (2)\Фото-01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74325"/>
            <a:ext cx="2936762" cy="220257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2328863"/>
            <a:ext cx="2816225" cy="220027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74325"/>
            <a:ext cx="3024187" cy="226853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83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32656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«Что как плавает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»,  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«Достань 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камешек или ракушку»</a:t>
            </a:r>
            <a:r>
              <a:rPr lang="ru-RU" sz="2400" b="1" kern="0" dirty="0">
                <a:solidFill>
                  <a:srgbClr val="002060"/>
                </a:solidFill>
                <a:latin typeface="Arial"/>
                <a:cs typeface="Arial"/>
              </a:rPr>
              <a:t/>
            </a:r>
            <a:br>
              <a:rPr lang="ru-RU" sz="2400" b="1" kern="0" dirty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Цель: знакомство со свойством </a:t>
            </a:r>
            <a:r>
              <a:rPr lang="ru-RU" sz="2000" b="1" i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предметов. </a:t>
            </a: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Сравниваем </a:t>
            </a:r>
            <a:r>
              <a:rPr lang="ru-RU" sz="2000" b="1" i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различные предметы: </a:t>
            </a: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что легче, что тяжелее, что тонет в воде, что плавает</a:t>
            </a:r>
            <a:r>
              <a:rPr lang="ru-RU" sz="2000" b="1" i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. 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700808"/>
            <a:ext cx="3358912" cy="25200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3"/>
          <a:stretch/>
        </p:blipFill>
        <p:spPr bwMode="auto">
          <a:xfrm>
            <a:off x="4652154" y="1700808"/>
            <a:ext cx="3710337" cy="266425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20808"/>
            <a:ext cx="2876579" cy="2160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35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88640"/>
            <a:ext cx="8208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«Теплый – холодный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», «Куда исчез снежок», «Льдинка»</a:t>
            </a: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</a:b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Цель: знакомство со  свойствами воды: прозрачная, теплая, холодная</a:t>
            </a:r>
            <a:r>
              <a:rPr lang="ru-RU" sz="2000" b="1" i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.</a:t>
            </a:r>
            <a:r>
              <a:rPr lang="ru-RU" sz="2000" b="1" i="1" kern="0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 Показать детям, что в теплой воде льдинка растает </a:t>
            </a:r>
            <a:r>
              <a:rPr lang="ru-RU" sz="2000" b="1" i="1" kern="0" dirty="0" smtClean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быстрее, а снег в теплой воде очень быстро тает.</a:t>
            </a:r>
            <a:endParaRPr lang="ru-RU" sz="2000" b="1" i="1" dirty="0">
              <a:solidFill>
                <a:srgbClr val="002060"/>
              </a:solidFill>
            </a:endParaRPr>
          </a:p>
          <a:p>
            <a:pPr algn="ctr"/>
            <a:r>
              <a:rPr lang="ru-RU" sz="2400" kern="0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ru-RU" sz="2400" kern="0" dirty="0">
                <a:solidFill>
                  <a:srgbClr val="000000"/>
                </a:solidFill>
                <a:latin typeface="Arial"/>
                <a:cs typeface="Arial"/>
              </a:rPr>
            </a:b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4610"/>
            <a:ext cx="2637076" cy="1980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82" y="4065311"/>
            <a:ext cx="2981325" cy="223678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/>
          <a:stretch/>
        </p:blipFill>
        <p:spPr bwMode="auto">
          <a:xfrm>
            <a:off x="5292080" y="4065311"/>
            <a:ext cx="3024336" cy="2251978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057" y="1617191"/>
            <a:ext cx="2826025" cy="19800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48" y="1617191"/>
            <a:ext cx="2490524" cy="186596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4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</TotalTime>
  <Words>278</Words>
  <Application>Microsoft Office PowerPoint</Application>
  <PresentationFormat>Экран (4:3)</PresentationFormat>
  <Paragraphs>36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45</cp:revision>
  <dcterms:created xsi:type="dcterms:W3CDTF">2017-11-12T09:30:08Z</dcterms:created>
  <dcterms:modified xsi:type="dcterms:W3CDTF">2017-12-07T18:39:01Z</dcterms:modified>
</cp:coreProperties>
</file>